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Tenor Sans" panose="020B0604020202020204" charset="-5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74465" y="4068350"/>
            <a:ext cx="11492675" cy="218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2"/>
              </a:lnSpc>
            </a:pPr>
            <a:r>
              <a:rPr lang="en-US" sz="7595">
                <a:solidFill>
                  <a:srgbClr val="FFFFFF"/>
                </a:solidFill>
                <a:latin typeface="Tenor Sans"/>
              </a:rPr>
              <a:t>Анализ экологии воздуха Курского края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2629" y="8548510"/>
            <a:ext cx="4240762" cy="34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309">
                <a:solidFill>
                  <a:srgbClr val="7DA03C"/>
                </a:solidFill>
                <a:latin typeface="Tenor Sans"/>
              </a:rPr>
              <a:t>Гамов В. А. и Фёдоров В. Г.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57651" y="899517"/>
            <a:ext cx="3172697" cy="34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309">
                <a:solidFill>
                  <a:srgbClr val="7DA03C"/>
                </a:solidFill>
                <a:latin typeface="Tenor Sans"/>
              </a:rPr>
              <a:t>Samsung IT Academy</a:t>
            </a:r>
          </a:p>
        </p:txBody>
      </p:sp>
      <p:sp>
        <p:nvSpPr>
          <p:cNvPr id="5" name="Freeform 5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38100" y="2160272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8775" y="-190033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10800000">
            <a:off x="38100" y="3708173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>
            <a:off x="16255771" y="2594439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8" y="0"/>
                </a:lnTo>
                <a:lnTo>
                  <a:pt x="2007058" y="3846281"/>
                </a:lnTo>
                <a:lnTo>
                  <a:pt x="0" y="3846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 rot="-10800000">
            <a:off x="2189051" y="33544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 rot="5400000">
            <a:off x="2689351" y="1265191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599" y="0"/>
                </a:lnTo>
                <a:lnTo>
                  <a:pt x="1000599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 rot="5400000">
            <a:off x="288187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Freeform 18"/>
          <p:cNvSpPr/>
          <p:nvPr/>
        </p:nvSpPr>
        <p:spPr>
          <a:xfrm rot="5400000">
            <a:off x="1276739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Анализ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66148"/>
            <a:ext cx="8872971" cy="650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7DA03C"/>
                </a:solidFill>
                <a:latin typeface="Tenor Sans"/>
              </a:rPr>
              <a:t>Средняя концентрация аммиака в воздухе: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На протяжении рассматриваемого периода средняя концентрация аммиака в воздухе находилась в пределах от 0,00442 мг/м³ (2021 год) до 0,02450 мг/м³ (2023 год).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Средние значения по годам колебались, но все они оставались значительно ниже безопасного уровня в 0,04 мг/м³.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7DA03C"/>
                </a:solidFill>
                <a:latin typeface="Tenor Sans"/>
              </a:rPr>
              <a:t>Максимальная концентрация аммиака в воздухе: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Максимальные зафиксированные концентрации аммиака также варьировались, с пиком в 0,06000 мг/м³ в 2002 году.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Максимальные значения за весь период не превышали безопасную концентрацию в 0,04 мг/м³ только в одном году — в 2002 году.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79709" y="5647201"/>
            <a:ext cx="7726075" cy="404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7DA03C"/>
                </a:solidFill>
                <a:latin typeface="Tenor Sans"/>
              </a:rPr>
              <a:t>Тренды и отклонения: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В 2023 году наблюдается заметный рост средней концентрации аммиака до 0,02450 мг/м³, что является самым высоким значением за весь рассматриваемый период.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enor Sans"/>
              </a:rPr>
              <a:t>Годы с наименьшими средними концентрациями аммиака — 2020 и 2021, что может быть связано с изменениями в хозяйственной деятельности в связи с пандемией COVID-19.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169225" y="8380670"/>
            <a:ext cx="1781552" cy="1906330"/>
          </a:xfrm>
          <a:custGeom>
            <a:avLst/>
            <a:gdLst/>
            <a:ahLst/>
            <a:cxnLst/>
            <a:rect l="l" t="t" r="r" b="b"/>
            <a:pathLst>
              <a:path w="1781552" h="1906330">
                <a:moveTo>
                  <a:pt x="0" y="0"/>
                </a:moveTo>
                <a:lnTo>
                  <a:pt x="1781552" y="0"/>
                </a:lnTo>
                <a:lnTo>
                  <a:pt x="1781552" y="1906330"/>
                </a:lnTo>
                <a:lnTo>
                  <a:pt x="0" y="190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281234" y="7847735"/>
            <a:ext cx="1911497" cy="2439265"/>
          </a:xfrm>
          <a:custGeom>
            <a:avLst/>
            <a:gdLst/>
            <a:ahLst/>
            <a:cxnLst/>
            <a:rect l="l" t="t" r="r" b="b"/>
            <a:pathLst>
              <a:path w="1911497" h="2439265">
                <a:moveTo>
                  <a:pt x="0" y="0"/>
                </a:moveTo>
                <a:lnTo>
                  <a:pt x="1911497" y="0"/>
                </a:lnTo>
                <a:lnTo>
                  <a:pt x="1911497" y="2439265"/>
                </a:lnTo>
                <a:lnTo>
                  <a:pt x="0" y="2439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11805392" y="46454"/>
            <a:ext cx="1885597" cy="1268493"/>
          </a:xfrm>
          <a:custGeom>
            <a:avLst/>
            <a:gdLst/>
            <a:ahLst/>
            <a:cxnLst/>
            <a:rect l="l" t="t" r="r" b="b"/>
            <a:pathLst>
              <a:path w="1885597" h="1268493">
                <a:moveTo>
                  <a:pt x="0" y="0"/>
                </a:moveTo>
                <a:lnTo>
                  <a:pt x="1885597" y="0"/>
                </a:lnTo>
                <a:lnTo>
                  <a:pt x="1885597" y="1268492"/>
                </a:lnTo>
                <a:lnTo>
                  <a:pt x="0" y="1268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1822378" y="1314946"/>
            <a:ext cx="1885597" cy="2065893"/>
          </a:xfrm>
          <a:custGeom>
            <a:avLst/>
            <a:gdLst/>
            <a:ahLst/>
            <a:cxnLst/>
            <a:rect l="l" t="t" r="r" b="b"/>
            <a:pathLst>
              <a:path w="1885597" h="2065893">
                <a:moveTo>
                  <a:pt x="0" y="0"/>
                </a:moveTo>
                <a:lnTo>
                  <a:pt x="1885597" y="0"/>
                </a:lnTo>
                <a:lnTo>
                  <a:pt x="1885597" y="2065894"/>
                </a:lnTo>
                <a:lnTo>
                  <a:pt x="0" y="206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5524002" y="139253"/>
            <a:ext cx="1821182" cy="3241586"/>
          </a:xfrm>
          <a:custGeom>
            <a:avLst/>
            <a:gdLst/>
            <a:ahLst/>
            <a:cxnLst/>
            <a:rect l="l" t="t" r="r" b="b"/>
            <a:pathLst>
              <a:path w="1821182" h="3241586">
                <a:moveTo>
                  <a:pt x="0" y="0"/>
                </a:moveTo>
                <a:lnTo>
                  <a:pt x="1821183" y="0"/>
                </a:lnTo>
                <a:lnTo>
                  <a:pt x="1821183" y="3241587"/>
                </a:lnTo>
                <a:lnTo>
                  <a:pt x="0" y="3241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4066344" y="7603601"/>
            <a:ext cx="1507583" cy="2683399"/>
          </a:xfrm>
          <a:custGeom>
            <a:avLst/>
            <a:gdLst/>
            <a:ahLst/>
            <a:cxnLst/>
            <a:rect l="l" t="t" r="r" b="b"/>
            <a:pathLst>
              <a:path w="1507583" h="2683399">
                <a:moveTo>
                  <a:pt x="0" y="0"/>
                </a:moveTo>
                <a:lnTo>
                  <a:pt x="1507582" y="0"/>
                </a:lnTo>
                <a:lnTo>
                  <a:pt x="1507582" y="2683399"/>
                </a:lnTo>
                <a:lnTo>
                  <a:pt x="0" y="2683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3759819" y="0"/>
            <a:ext cx="1764184" cy="3380840"/>
          </a:xfrm>
          <a:custGeom>
            <a:avLst/>
            <a:gdLst/>
            <a:ahLst/>
            <a:cxnLst/>
            <a:rect l="l" t="t" r="r" b="b"/>
            <a:pathLst>
              <a:path w="1764184" h="3380840">
                <a:moveTo>
                  <a:pt x="0" y="0"/>
                </a:moveTo>
                <a:lnTo>
                  <a:pt x="1764183" y="0"/>
                </a:lnTo>
                <a:lnTo>
                  <a:pt x="1764183" y="3380840"/>
                </a:lnTo>
                <a:lnTo>
                  <a:pt x="0" y="3380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2804984" y="7592718"/>
            <a:ext cx="510033" cy="1020067"/>
          </a:xfrm>
          <a:custGeom>
            <a:avLst/>
            <a:gdLst/>
            <a:ahLst/>
            <a:cxnLst/>
            <a:rect l="l" t="t" r="r" b="b"/>
            <a:pathLst>
              <a:path w="510033" h="1020067">
                <a:moveTo>
                  <a:pt x="0" y="0"/>
                </a:moveTo>
                <a:lnTo>
                  <a:pt x="510034" y="0"/>
                </a:lnTo>
                <a:lnTo>
                  <a:pt x="510034" y="1020067"/>
                </a:lnTo>
                <a:lnTo>
                  <a:pt x="0" y="10200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5400000">
            <a:off x="12293778" y="2909441"/>
            <a:ext cx="942799" cy="1885597"/>
          </a:xfrm>
          <a:custGeom>
            <a:avLst/>
            <a:gdLst/>
            <a:ahLst/>
            <a:cxnLst/>
            <a:rect l="l" t="t" r="r" b="b"/>
            <a:pathLst>
              <a:path w="942799" h="1885597">
                <a:moveTo>
                  <a:pt x="0" y="0"/>
                </a:moveTo>
                <a:lnTo>
                  <a:pt x="942798" y="0"/>
                </a:lnTo>
                <a:lnTo>
                  <a:pt x="942798" y="1885597"/>
                </a:lnTo>
                <a:lnTo>
                  <a:pt x="0" y="1885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3516516" y="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5690279" y="-190033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9230715" y="8894302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7860555" y="33544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5400000">
            <a:off x="8360855" y="1265191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599" y="0"/>
                </a:lnTo>
                <a:lnTo>
                  <a:pt x="1000599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2881870" y="7273697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7811985">
            <a:off x="16493219" y="-1361388"/>
            <a:ext cx="2260905" cy="4521811"/>
          </a:xfrm>
          <a:custGeom>
            <a:avLst/>
            <a:gdLst/>
            <a:ahLst/>
            <a:cxnLst/>
            <a:rect l="l" t="t" r="r" b="b"/>
            <a:pathLst>
              <a:path w="2260905" h="4521811">
                <a:moveTo>
                  <a:pt x="0" y="0"/>
                </a:moveTo>
                <a:lnTo>
                  <a:pt x="2260906" y="0"/>
                </a:lnTo>
                <a:lnTo>
                  <a:pt x="2260906" y="4521811"/>
                </a:lnTo>
                <a:lnTo>
                  <a:pt x="0" y="452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4132169"/>
            <a:ext cx="6268174" cy="2466975"/>
            <a:chOff x="0" y="0"/>
            <a:chExt cx="1650877" cy="6497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0877" cy="649738"/>
            </a:xfrm>
            <a:custGeom>
              <a:avLst/>
              <a:gdLst/>
              <a:ahLst/>
              <a:cxnLst/>
              <a:rect l="l" t="t" r="r" b="b"/>
              <a:pathLst>
                <a:path w="1650877" h="649738">
                  <a:moveTo>
                    <a:pt x="0" y="0"/>
                  </a:moveTo>
                  <a:lnTo>
                    <a:pt x="1650877" y="0"/>
                  </a:lnTo>
                  <a:lnTo>
                    <a:pt x="1650877" y="649738"/>
                  </a:lnTo>
                  <a:lnTo>
                    <a:pt x="0" y="649738"/>
                  </a:lnTo>
                  <a:close/>
                </a:path>
              </a:pathLst>
            </a:custGeom>
            <a:solidFill>
              <a:srgbClr val="7DA03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50877" cy="64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52669" y="721739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Прогноз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5466" y="3363894"/>
            <a:ext cx="9550114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Согласно проведенному анализу, был составлен прогноз уровня аммиака в атмосфере на два года: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В 2025 году прогнозируется увеличение количества частиц аммиака до 0.061 что будет являться критическим уровнем по стандарту ПДК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Далее, в 2026 году ожидается  снижение концентрации взвешенных частиц, по сравнению с прошлым годом, до уровня 0.05 мг/m3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11500" y="4756057"/>
            <a:ext cx="4957501" cy="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Tenor Sans"/>
              </a:rPr>
              <a:t>Прогноз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05" y="-81561"/>
            <a:ext cx="19090012" cy="106285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62025"/>
            <a:ext cx="3727241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09 Формальдегид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8426621"/>
            <a:ext cx="1457861" cy="1860379"/>
          </a:xfrm>
          <a:custGeom>
            <a:avLst/>
            <a:gdLst/>
            <a:ahLst/>
            <a:cxnLst/>
            <a:rect l="l" t="t" r="r" b="b"/>
            <a:pathLst>
              <a:path w="1457861" h="1860379">
                <a:moveTo>
                  <a:pt x="0" y="0"/>
                </a:moveTo>
                <a:lnTo>
                  <a:pt x="1457861" y="0"/>
                </a:lnTo>
                <a:lnTo>
                  <a:pt x="1457861" y="1860379"/>
                </a:lnTo>
                <a:lnTo>
                  <a:pt x="0" y="186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 rot="-2619113">
            <a:off x="16744776" y="904648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7886585">
            <a:off x="16266760" y="-1611531"/>
            <a:ext cx="2453050" cy="4906100"/>
          </a:xfrm>
          <a:custGeom>
            <a:avLst/>
            <a:gdLst/>
            <a:ahLst/>
            <a:cxnLst/>
            <a:rect l="l" t="t" r="r" b="b"/>
            <a:pathLst>
              <a:path w="2453050" h="4906100">
                <a:moveTo>
                  <a:pt x="0" y="0"/>
                </a:moveTo>
                <a:lnTo>
                  <a:pt x="2453050" y="0"/>
                </a:lnTo>
                <a:lnTo>
                  <a:pt x="2453050" y="4906101"/>
                </a:lnTo>
                <a:lnTo>
                  <a:pt x="0" y="490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Анализ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1735" y="1700994"/>
            <a:ext cx="8885112" cy="57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7DA03C"/>
                </a:solidFill>
                <a:latin typeface="Tenor Sans"/>
              </a:rPr>
              <a:t>Средняя концентрация формальдегида в воздухе: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В 2002 году: 0.01538 мг/м³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В 2023 году: 0.02700 мг/м³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На протяжении времени с 2002 по 2023 год средняя концентрация формальдегида в воздухе колебалась от 0.00600 до 0.02725 мг/м³. Самая высокая средняя концентрация была зафиксирована в 2022 и 2023 годах.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7DA03C"/>
                </a:solidFill>
                <a:latin typeface="Tenor Sans"/>
              </a:rPr>
              <a:t>Максимальная зафиксированная концентрация формальдегида в воздухе: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Максимальные значения колебались значительно с более низкими значениями в начале периода и достигали более высоких значений в конце. Например, в 2016 году было зафиксировано значение 0.12550 мг/м³, что является значительно выше, чем в другие годы.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52147" y="5863419"/>
            <a:ext cx="7165475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DA03C"/>
                </a:solidFill>
                <a:latin typeface="Tenor Sans"/>
              </a:rPr>
              <a:t>Выводы: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Средняя концентрация формальдегида часто превышает безопасный уровень 0.01 мг/м³, особенно в более поздние годы (например, с 2015 по 2023 годы).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enor Sans"/>
              </a:rPr>
              <a:t>В период с 2002 по 2023 годы наблюдается колебание средней и максимальной концентраций формальдегида в воздухе.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23408" y="7667088"/>
            <a:ext cx="2448427" cy="2619912"/>
          </a:xfrm>
          <a:custGeom>
            <a:avLst/>
            <a:gdLst/>
            <a:ahLst/>
            <a:cxnLst/>
            <a:rect l="l" t="t" r="r" b="b"/>
            <a:pathLst>
              <a:path w="2448427" h="2619912">
                <a:moveTo>
                  <a:pt x="0" y="0"/>
                </a:moveTo>
                <a:lnTo>
                  <a:pt x="2448427" y="0"/>
                </a:lnTo>
                <a:lnTo>
                  <a:pt x="2448427" y="2619912"/>
                </a:lnTo>
                <a:lnTo>
                  <a:pt x="0" y="26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028700" y="6934664"/>
            <a:ext cx="2627013" cy="3352336"/>
          </a:xfrm>
          <a:custGeom>
            <a:avLst/>
            <a:gdLst/>
            <a:ahLst/>
            <a:cxnLst/>
            <a:rect l="l" t="t" r="r" b="b"/>
            <a:pathLst>
              <a:path w="2627013" h="3352336">
                <a:moveTo>
                  <a:pt x="0" y="0"/>
                </a:moveTo>
                <a:lnTo>
                  <a:pt x="2627013" y="0"/>
                </a:lnTo>
                <a:lnTo>
                  <a:pt x="2627013" y="3352336"/>
                </a:lnTo>
                <a:lnTo>
                  <a:pt x="0" y="335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11042728" y="52849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1062053" y="1495975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5273280" y="15842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6230661" y="659914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3266221" y="0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9" y="0"/>
                </a:lnTo>
                <a:lnTo>
                  <a:pt x="2007059" y="3846280"/>
                </a:lnTo>
                <a:lnTo>
                  <a:pt x="0" y="3846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4497146" y="6584189"/>
            <a:ext cx="700950" cy="1401901"/>
          </a:xfrm>
          <a:custGeom>
            <a:avLst/>
            <a:gdLst/>
            <a:ahLst/>
            <a:cxnLst/>
            <a:rect l="l" t="t" r="r" b="b"/>
            <a:pathLst>
              <a:path w="700950" h="1401901">
                <a:moveTo>
                  <a:pt x="0" y="0"/>
                </a:moveTo>
                <a:lnTo>
                  <a:pt x="700950" y="0"/>
                </a:lnTo>
                <a:lnTo>
                  <a:pt x="700950" y="1401900"/>
                </a:lnTo>
                <a:lnTo>
                  <a:pt x="0" y="1401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5400000">
            <a:off x="11598350" y="3309983"/>
            <a:ext cx="1072594" cy="2145187"/>
          </a:xfrm>
          <a:custGeom>
            <a:avLst/>
            <a:gdLst/>
            <a:ahLst/>
            <a:cxnLst/>
            <a:rect l="l" t="t" r="r" b="b"/>
            <a:pathLst>
              <a:path w="1072594" h="2145187">
                <a:moveTo>
                  <a:pt x="0" y="0"/>
                </a:moveTo>
                <a:lnTo>
                  <a:pt x="1072594" y="0"/>
                </a:lnTo>
                <a:lnTo>
                  <a:pt x="1072594" y="2145188"/>
                </a:lnTo>
                <a:lnTo>
                  <a:pt x="0" y="21451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3516516" y="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5690279" y="-190033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9230715" y="8894302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7860555" y="33544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5400000">
            <a:off x="8360855" y="1265191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599" y="0"/>
                </a:lnTo>
                <a:lnTo>
                  <a:pt x="1000599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2881870" y="7273697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7811985">
            <a:off x="16493219" y="-1361388"/>
            <a:ext cx="2260905" cy="4521811"/>
          </a:xfrm>
          <a:custGeom>
            <a:avLst/>
            <a:gdLst/>
            <a:ahLst/>
            <a:cxnLst/>
            <a:rect l="l" t="t" r="r" b="b"/>
            <a:pathLst>
              <a:path w="2260905" h="4521811">
                <a:moveTo>
                  <a:pt x="0" y="0"/>
                </a:moveTo>
                <a:lnTo>
                  <a:pt x="2260906" y="0"/>
                </a:lnTo>
                <a:lnTo>
                  <a:pt x="2260906" y="4521811"/>
                </a:lnTo>
                <a:lnTo>
                  <a:pt x="0" y="452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4132169"/>
            <a:ext cx="6268174" cy="2466975"/>
            <a:chOff x="0" y="0"/>
            <a:chExt cx="1650877" cy="6497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0877" cy="649738"/>
            </a:xfrm>
            <a:custGeom>
              <a:avLst/>
              <a:gdLst/>
              <a:ahLst/>
              <a:cxnLst/>
              <a:rect l="l" t="t" r="r" b="b"/>
              <a:pathLst>
                <a:path w="1650877" h="649738">
                  <a:moveTo>
                    <a:pt x="0" y="0"/>
                  </a:moveTo>
                  <a:lnTo>
                    <a:pt x="1650877" y="0"/>
                  </a:lnTo>
                  <a:lnTo>
                    <a:pt x="1650877" y="649738"/>
                  </a:lnTo>
                  <a:lnTo>
                    <a:pt x="0" y="649738"/>
                  </a:lnTo>
                  <a:close/>
                </a:path>
              </a:pathLst>
            </a:custGeom>
            <a:solidFill>
              <a:srgbClr val="7DA03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50877" cy="64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52669" y="721739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Прогноз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06449" y="3513046"/>
            <a:ext cx="9874210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Согласно проведенному анализу, был составлен прогноз уровня аммиака в атмосфере на два года: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В 2025 году прогнозируется увеличение количества частиц формальдегида до 0.06 что будет являться критическим уровнем по стандарту ПДК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Далее, в 2026 году ожидается  снижение концентрации формальдегида, по сравнению с прошлым годом, до уровня 0.05 мг/m3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11500" y="4756057"/>
            <a:ext cx="4957501" cy="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Tenor Sans"/>
              </a:rPr>
              <a:t>Прогноз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50" y="178314"/>
            <a:ext cx="13848481" cy="97549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62025"/>
            <a:ext cx="5319842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10 Взвешенные вещества</a:t>
            </a:r>
          </a:p>
        </p:txBody>
      </p:sp>
      <p:sp>
        <p:nvSpPr>
          <p:cNvPr id="4" name="Freeform 4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6142813" y="8843874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38100" y="3708173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2169544" y="3626749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9" y="0"/>
                </a:lnTo>
                <a:lnTo>
                  <a:pt x="2007059" y="3846280"/>
                </a:lnTo>
                <a:lnTo>
                  <a:pt x="0" y="3846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5400000">
            <a:off x="288187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Анализ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6146" y="1792611"/>
            <a:ext cx="8885112" cy="402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7DA03C"/>
                </a:solidFill>
                <a:latin typeface="Tenor Sans"/>
              </a:rPr>
              <a:t>Максимальные значения концентрации взвешенных веществ: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enor Sans"/>
              </a:rPr>
              <a:t>Максимальная концентрация взвешенных веществ в воздухе варьируется от 0,050417 мг/м³ в 2022 году до 0,115917 мг/м³ в 2017 году. Наибольшие значения были зафиксированы в 2016 и 2017 годах, что может указывать на периоды повышенного загрязнения воздуха.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93825" y="5541327"/>
            <a:ext cx="7165475" cy="371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7DA03C"/>
                </a:solidFill>
                <a:latin typeface="Tenor Sans"/>
              </a:rPr>
              <a:t>Выводы: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enor Sans"/>
              </a:rPr>
              <a:t>В целом, наблюдается колебание значений концентрации воздушных веществ с годами, что может быть обусловлено различными факторами, включая изменения в промышленности, транспорте, и климатические условия.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23408" y="7667088"/>
            <a:ext cx="2448427" cy="2619912"/>
          </a:xfrm>
          <a:custGeom>
            <a:avLst/>
            <a:gdLst/>
            <a:ahLst/>
            <a:cxnLst/>
            <a:rect l="l" t="t" r="r" b="b"/>
            <a:pathLst>
              <a:path w="2448427" h="2619912">
                <a:moveTo>
                  <a:pt x="0" y="0"/>
                </a:moveTo>
                <a:lnTo>
                  <a:pt x="2448427" y="0"/>
                </a:lnTo>
                <a:lnTo>
                  <a:pt x="2448427" y="2619912"/>
                </a:lnTo>
                <a:lnTo>
                  <a:pt x="0" y="26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028700" y="6934664"/>
            <a:ext cx="2627013" cy="3352336"/>
          </a:xfrm>
          <a:custGeom>
            <a:avLst/>
            <a:gdLst/>
            <a:ahLst/>
            <a:cxnLst/>
            <a:rect l="l" t="t" r="r" b="b"/>
            <a:pathLst>
              <a:path w="2627013" h="3352336">
                <a:moveTo>
                  <a:pt x="0" y="0"/>
                </a:moveTo>
                <a:lnTo>
                  <a:pt x="2627013" y="0"/>
                </a:lnTo>
                <a:lnTo>
                  <a:pt x="2627013" y="3352336"/>
                </a:lnTo>
                <a:lnTo>
                  <a:pt x="0" y="335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11042728" y="52849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1062053" y="1495975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5273280" y="15842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6230661" y="659914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3266221" y="0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9" y="0"/>
                </a:lnTo>
                <a:lnTo>
                  <a:pt x="2007059" y="3846280"/>
                </a:lnTo>
                <a:lnTo>
                  <a:pt x="0" y="3846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4497146" y="6584189"/>
            <a:ext cx="700950" cy="1401901"/>
          </a:xfrm>
          <a:custGeom>
            <a:avLst/>
            <a:gdLst/>
            <a:ahLst/>
            <a:cxnLst/>
            <a:rect l="l" t="t" r="r" b="b"/>
            <a:pathLst>
              <a:path w="700950" h="1401901">
                <a:moveTo>
                  <a:pt x="0" y="0"/>
                </a:moveTo>
                <a:lnTo>
                  <a:pt x="700950" y="0"/>
                </a:lnTo>
                <a:lnTo>
                  <a:pt x="700950" y="1401900"/>
                </a:lnTo>
                <a:lnTo>
                  <a:pt x="0" y="1401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-5400000">
            <a:off x="11598350" y="3309983"/>
            <a:ext cx="1072594" cy="2145187"/>
          </a:xfrm>
          <a:custGeom>
            <a:avLst/>
            <a:gdLst/>
            <a:ahLst/>
            <a:cxnLst/>
            <a:rect l="l" t="t" r="r" b="b"/>
            <a:pathLst>
              <a:path w="1072594" h="2145187">
                <a:moveTo>
                  <a:pt x="0" y="0"/>
                </a:moveTo>
                <a:lnTo>
                  <a:pt x="1072594" y="0"/>
                </a:lnTo>
                <a:lnTo>
                  <a:pt x="1072594" y="2145188"/>
                </a:lnTo>
                <a:lnTo>
                  <a:pt x="0" y="21451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3516516" y="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5690279" y="-190033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9230715" y="8894302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7860555" y="33544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5400000">
            <a:off x="8360855" y="1265191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599" y="0"/>
                </a:lnTo>
                <a:lnTo>
                  <a:pt x="1000599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2881870" y="7273697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7811985">
            <a:off x="16493219" y="-1361388"/>
            <a:ext cx="2260905" cy="4521811"/>
          </a:xfrm>
          <a:custGeom>
            <a:avLst/>
            <a:gdLst/>
            <a:ahLst/>
            <a:cxnLst/>
            <a:rect l="l" t="t" r="r" b="b"/>
            <a:pathLst>
              <a:path w="2260905" h="4521811">
                <a:moveTo>
                  <a:pt x="0" y="0"/>
                </a:moveTo>
                <a:lnTo>
                  <a:pt x="2260906" y="0"/>
                </a:lnTo>
                <a:lnTo>
                  <a:pt x="2260906" y="4521811"/>
                </a:lnTo>
                <a:lnTo>
                  <a:pt x="0" y="452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4132169"/>
            <a:ext cx="6268174" cy="2466975"/>
            <a:chOff x="0" y="0"/>
            <a:chExt cx="1650877" cy="6497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0877" cy="649738"/>
            </a:xfrm>
            <a:custGeom>
              <a:avLst/>
              <a:gdLst/>
              <a:ahLst/>
              <a:cxnLst/>
              <a:rect l="l" t="t" r="r" b="b"/>
              <a:pathLst>
                <a:path w="1650877" h="649738">
                  <a:moveTo>
                    <a:pt x="0" y="0"/>
                  </a:moveTo>
                  <a:lnTo>
                    <a:pt x="1650877" y="0"/>
                  </a:lnTo>
                  <a:lnTo>
                    <a:pt x="1650877" y="649738"/>
                  </a:lnTo>
                  <a:lnTo>
                    <a:pt x="0" y="649738"/>
                  </a:lnTo>
                  <a:close/>
                </a:path>
              </a:pathLst>
            </a:custGeom>
            <a:solidFill>
              <a:srgbClr val="7DA03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50877" cy="64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52669" y="721739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Прогноз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06449" y="3561507"/>
            <a:ext cx="10048424" cy="430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Согласно проведенному анализу, был составлен прогноз уровня взвешенных веществ в атмосфере на два года: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В 2025 году прогнозируется уменьшение количества взвешенных частиц до 0.0624 по сравнению с 2024 годом. </a:t>
            </a:r>
          </a:p>
          <a:p>
            <a:pPr marL="582927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Tenor Sans"/>
              </a:rPr>
              <a:t>Далее, в 2026 году ожидается дальнейшее снижение концентрации взвешенных частиц, указывающее на общее уменьшение уровня пыли в городе.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enor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11500" y="4756057"/>
            <a:ext cx="4957501" cy="94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Tenor Sans"/>
              </a:rPr>
              <a:t>Прогноз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8103" y="8341457"/>
            <a:ext cx="1524598" cy="1945543"/>
          </a:xfrm>
          <a:custGeom>
            <a:avLst/>
            <a:gdLst/>
            <a:ahLst/>
            <a:cxnLst/>
            <a:rect l="l" t="t" r="r" b="b"/>
            <a:pathLst>
              <a:path w="1524598" h="1945543">
                <a:moveTo>
                  <a:pt x="0" y="0"/>
                </a:moveTo>
                <a:lnTo>
                  <a:pt x="1524599" y="0"/>
                </a:lnTo>
                <a:lnTo>
                  <a:pt x="1524599" y="1945543"/>
                </a:lnTo>
                <a:lnTo>
                  <a:pt x="0" y="1945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rot="-10800000">
            <a:off x="13821890" y="8608445"/>
            <a:ext cx="1498370" cy="1641641"/>
          </a:xfrm>
          <a:custGeom>
            <a:avLst/>
            <a:gdLst/>
            <a:ahLst/>
            <a:cxnLst/>
            <a:rect l="l" t="t" r="r" b="b"/>
            <a:pathLst>
              <a:path w="1498370" h="1641641">
                <a:moveTo>
                  <a:pt x="0" y="0"/>
                </a:moveTo>
                <a:lnTo>
                  <a:pt x="1498371" y="0"/>
                </a:lnTo>
                <a:lnTo>
                  <a:pt x="1498371" y="1641641"/>
                </a:lnTo>
                <a:lnTo>
                  <a:pt x="0" y="1641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 rot="5400000">
            <a:off x="2905542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382466" y="894622"/>
            <a:ext cx="9494428" cy="8670815"/>
          </a:xfrm>
          <a:custGeom>
            <a:avLst/>
            <a:gdLst/>
            <a:ahLst/>
            <a:cxnLst/>
            <a:rect l="l" t="t" r="r" b="b"/>
            <a:pathLst>
              <a:path w="9494428" h="8670815">
                <a:moveTo>
                  <a:pt x="0" y="0"/>
                </a:moveTo>
                <a:lnTo>
                  <a:pt x="9494429" y="0"/>
                </a:lnTo>
                <a:lnTo>
                  <a:pt x="9494429" y="8670815"/>
                </a:lnTo>
                <a:lnTo>
                  <a:pt x="0" y="867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TextBox 6"/>
          <p:cNvSpPr txBox="1"/>
          <p:nvPr/>
        </p:nvSpPr>
        <p:spPr>
          <a:xfrm>
            <a:off x="10071705" y="481452"/>
            <a:ext cx="7661993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11 Сравнение загрязненности округов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13376" y="1780857"/>
            <a:ext cx="6826482" cy="617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085" lvl="1" indent="-271042" algn="just">
              <a:lnSpc>
                <a:spcPts val="3515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Tenor Sans"/>
              </a:rPr>
              <a:t>Наибольшая концентрация взвешенных веществ и формальдегида была обнаружена на участке №36, что свидетельствует о наивысшем уровне загрязнения Центрального района по сравнению с другими районами.</a:t>
            </a:r>
          </a:p>
          <a:p>
            <a:pPr marL="542085" lvl="1" indent="-271042" algn="just">
              <a:lnSpc>
                <a:spcPts val="3515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Tenor Sans"/>
              </a:rPr>
              <a:t>Средний уровень загрязнения характеризует Железнодорожный район.</a:t>
            </a:r>
          </a:p>
          <a:p>
            <a:pPr marL="542085" lvl="1" indent="-271042" algn="just">
              <a:lnSpc>
                <a:spcPts val="3515"/>
              </a:lnSpc>
              <a:buFont typeface="Arial"/>
              <a:buChar char="•"/>
            </a:pPr>
            <a:r>
              <a:rPr lang="en-US" sz="2510">
                <a:solidFill>
                  <a:srgbClr val="FFFFFF"/>
                </a:solidFill>
                <a:latin typeface="Tenor Sans"/>
              </a:rPr>
              <a:t>Наименьшее количество загрязняющих частиц в воздухе зафиксировано в Сеймском районе, что делает его самым чистым районом Курска.</a:t>
            </a:r>
          </a:p>
        </p:txBody>
      </p:sp>
      <p:sp>
        <p:nvSpPr>
          <p:cNvPr id="8" name="Freeform 8"/>
          <p:cNvSpPr/>
          <p:nvPr/>
        </p:nvSpPr>
        <p:spPr>
          <a:xfrm>
            <a:off x="15320261" y="8843874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80070" y="481452"/>
            <a:ext cx="2766434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Заключение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0001" y="1760895"/>
            <a:ext cx="13946736" cy="594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enor Sans"/>
              </a:rPr>
              <a:t> В ходе нашего исследования были использованы технологии обработки и анализа данных, включая библиотеки PySpark и PySpark.ML.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enor Sans"/>
              </a:rPr>
              <a:t> Была применена модель линейной регрессии для прогнозирования уровней загрязнителей воздуха в Курском крае.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enor Sans"/>
              </a:rPr>
              <a:t> Использование этих инструментов позволило нам собрать и проанализировать большие объемы данных, выявив скрытые закономерности и тенденции.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enor Sans"/>
              </a:rPr>
              <a:t> Анализ показал, что средние концентрации аммиака и формальдегида колеблются в зависимости от года, причем уровни формальдегида часто превышают безопасный уровень. Прогнозы на 2025 и 2026 годы указывают на критические уровни загрязнителей, что требует принятия мер для улучшения качества воздуха.</a:t>
            </a:r>
          </a:p>
        </p:txBody>
      </p:sp>
      <p:sp>
        <p:nvSpPr>
          <p:cNvPr id="4" name="Freeform 4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7388182" y="9058998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14309721" y="8023428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6454909" y="705037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5400000">
            <a:off x="4364344" y="9413389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2700000">
            <a:off x="-1277547" y="-2908894"/>
            <a:ext cx="3036586" cy="6073173"/>
          </a:xfrm>
          <a:custGeom>
            <a:avLst/>
            <a:gdLst/>
            <a:ahLst/>
            <a:cxnLst/>
            <a:rect l="l" t="t" r="r" b="b"/>
            <a:pathLst>
              <a:path w="3036586" h="6073173">
                <a:moveTo>
                  <a:pt x="0" y="0"/>
                </a:moveTo>
                <a:lnTo>
                  <a:pt x="3036586" y="0"/>
                </a:lnTo>
                <a:lnTo>
                  <a:pt x="3036586" y="6073172"/>
                </a:lnTo>
                <a:lnTo>
                  <a:pt x="0" y="6073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0486771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0689674" y="2150053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0670349" y="-200252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5224970" y="705037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8271930" y="7501604"/>
            <a:ext cx="1453470" cy="2785396"/>
          </a:xfrm>
          <a:custGeom>
            <a:avLst/>
            <a:gdLst/>
            <a:ahLst/>
            <a:cxnLst/>
            <a:rect l="l" t="t" r="r" b="b"/>
            <a:pathLst>
              <a:path w="1453470" h="2785396">
                <a:moveTo>
                  <a:pt x="0" y="0"/>
                </a:moveTo>
                <a:lnTo>
                  <a:pt x="1453470" y="0"/>
                </a:lnTo>
                <a:lnTo>
                  <a:pt x="1453470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12840624" y="23325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200" y="0"/>
                </a:lnTo>
                <a:lnTo>
                  <a:pt x="2001200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5400000">
            <a:off x="13340924" y="1254972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600" y="0"/>
                </a:lnTo>
                <a:lnTo>
                  <a:pt x="1000600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 rot="5400000">
            <a:off x="288187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 rot="5400000">
            <a:off x="11212745" y="7301439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4132169"/>
            <a:ext cx="6268174" cy="2466975"/>
            <a:chOff x="0" y="0"/>
            <a:chExt cx="1650877" cy="6497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0877" cy="649738"/>
            </a:xfrm>
            <a:custGeom>
              <a:avLst/>
              <a:gdLst/>
              <a:ahLst/>
              <a:cxnLst/>
              <a:rect l="l" t="t" r="r" b="b"/>
              <a:pathLst>
                <a:path w="1650877" h="649738">
                  <a:moveTo>
                    <a:pt x="0" y="0"/>
                  </a:moveTo>
                  <a:lnTo>
                    <a:pt x="1650877" y="0"/>
                  </a:lnTo>
                  <a:lnTo>
                    <a:pt x="1650877" y="649738"/>
                  </a:lnTo>
                  <a:lnTo>
                    <a:pt x="0" y="649738"/>
                  </a:lnTo>
                  <a:close/>
                </a:path>
              </a:pathLst>
            </a:custGeom>
            <a:solidFill>
              <a:srgbClr val="7DA03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650877" cy="64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998403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01 Введение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1500" y="4746532"/>
            <a:ext cx="4957501" cy="102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Tenor Sans"/>
              </a:rPr>
              <a:t>Введение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6820" y="4256319"/>
            <a:ext cx="8440064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enor Sans"/>
              </a:rPr>
              <a:t>В данном исследовании мы провели детальный анализ качества воздуха в Курском крае, выявили основные экологические проблемы, связанные с загрязнением атмосферы, и представили прогнозы по ожидаемой экологической ситуации в регионе.</a:t>
            </a:r>
          </a:p>
        </p:txBody>
      </p:sp>
      <p:sp>
        <p:nvSpPr>
          <p:cNvPr id="22" name="Freeform 22"/>
          <p:cNvSpPr/>
          <p:nvPr/>
        </p:nvSpPr>
        <p:spPr>
          <a:xfrm rot="-10800000">
            <a:off x="8459036" y="0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3" name="Freeform 23"/>
          <p:cNvSpPr/>
          <p:nvPr/>
        </p:nvSpPr>
        <p:spPr>
          <a:xfrm rot="-10800000">
            <a:off x="14841824" y="23325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2455" y="4689561"/>
            <a:ext cx="9063090" cy="93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6366">
                <a:solidFill>
                  <a:srgbClr val="FFFFFF"/>
                </a:solidFill>
                <a:latin typeface="Tenor Sans"/>
              </a:rPr>
              <a:t>Спасибо за внимание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02275" y="6065093"/>
            <a:ext cx="7769978" cy="50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509">
                <a:solidFill>
                  <a:srgbClr val="7DA03C"/>
                </a:solidFill>
                <a:latin typeface="Tenor Sans"/>
              </a:rPr>
              <a:t>Готовы ответить на ваши вопросы</a:t>
            </a:r>
          </a:p>
        </p:txBody>
      </p:sp>
      <p:sp>
        <p:nvSpPr>
          <p:cNvPr id="4" name="Freeform 4"/>
          <p:cNvSpPr/>
          <p:nvPr/>
        </p:nvSpPr>
        <p:spPr>
          <a:xfrm>
            <a:off x="215589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38100" y="2160272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18775" y="-190033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38100" y="3708173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16255771" y="2594439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8" y="0"/>
                </a:lnTo>
                <a:lnTo>
                  <a:pt x="2007058" y="3846281"/>
                </a:lnTo>
                <a:lnTo>
                  <a:pt x="0" y="3846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 rot="-10800000">
            <a:off x="2189051" y="33544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 rot="5400000">
            <a:off x="2689351" y="1265191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599" y="0"/>
                </a:lnTo>
                <a:lnTo>
                  <a:pt x="1000599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 rot="5400000">
            <a:off x="288187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 rot="5400000">
            <a:off x="1276739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TextBox 18"/>
          <p:cNvSpPr txBox="1"/>
          <p:nvPr/>
        </p:nvSpPr>
        <p:spPr>
          <a:xfrm>
            <a:off x="6570379" y="9025944"/>
            <a:ext cx="5125264" cy="354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"/>
              </a:lnSpc>
            </a:pPr>
            <a:r>
              <a:rPr lang="en-US" sz="2409">
                <a:solidFill>
                  <a:srgbClr val="7DA03C"/>
                </a:solidFill>
                <a:latin typeface="Tenor Sans"/>
              </a:rPr>
              <a:t>Вячеслав Г. и Владислав Ф.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48724"/>
            <a:ext cx="9883187" cy="44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</a:rPr>
              <a:t>     В настоящее время проекты, связанные с анализом экологического состояния воздуха, становятся все более актуальными в свете нарастающих проблем окружающей среды. </a:t>
            </a:r>
          </a:p>
          <a:p>
            <a:pPr algn="just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Tenor Sans"/>
              </a:rPr>
              <a:t>    Понимание проблем загрязнения и необходимость улучшения экологии подчеркивают важность доступа к точной и объективной информации, которую можно получить с помощью Big Data. Эти технологии позволяют собирать и анализировать огромные объемы данных, что способствует выявлению скрытых закономерностей и тенденций.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5403361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02 Актуальность проекта</a:t>
            </a:r>
          </a:p>
        </p:txBody>
      </p:sp>
      <p:sp>
        <p:nvSpPr>
          <p:cNvPr id="4" name="Freeform 4"/>
          <p:cNvSpPr/>
          <p:nvPr/>
        </p:nvSpPr>
        <p:spPr>
          <a:xfrm>
            <a:off x="2411790" y="8120531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5" y="0"/>
                </a:lnTo>
                <a:lnTo>
                  <a:pt x="2034355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204141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30185" y="7598706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11996426" y="6058478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4541395" y="8033797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14070908" y="964796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5" y="0"/>
                </a:lnTo>
                <a:lnTo>
                  <a:pt x="2071905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16255771" y="2594439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8" y="0"/>
                </a:lnTo>
                <a:lnTo>
                  <a:pt x="2007058" y="3846281"/>
                </a:lnTo>
                <a:lnTo>
                  <a:pt x="0" y="3846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 rot="-10800000">
            <a:off x="14141613" y="4663482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200" y="0"/>
                </a:lnTo>
                <a:lnTo>
                  <a:pt x="2001200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 rot="5400000">
            <a:off x="14641913" y="5895129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600" y="0"/>
                </a:lnTo>
                <a:lnTo>
                  <a:pt x="1000600" y="2001199"/>
                </a:lnTo>
                <a:lnTo>
                  <a:pt x="0" y="2001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 rot="5400000">
            <a:off x="3137764" y="7307503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 rot="5400000">
            <a:off x="12767390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818921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03 Цели и задачи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61515"/>
            <a:ext cx="6237913" cy="440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7DA03C"/>
                </a:solidFill>
                <a:latin typeface="Tenor Sans"/>
              </a:rPr>
              <a:t>Цель проекта</a:t>
            </a:r>
          </a:p>
          <a:p>
            <a:pPr algn="just">
              <a:lnSpc>
                <a:spcPts val="3415"/>
              </a:lnSpc>
            </a:pPr>
            <a:r>
              <a:rPr lang="en-US" sz="2277">
                <a:solidFill>
                  <a:srgbClr val="FFFFFF"/>
                </a:solidFill>
                <a:latin typeface="Tenor Sans"/>
              </a:rPr>
              <a:t>Целью проекта является анализ больших данных о состоянии экологии воздуха в Курской области и составление наглядной статистики с графиками и диаграммами. Эти данные помогут выявить основные источники загрязнения, а также определить временные и пространственные тенденции в изменении качества воздуха.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56753" y="5857296"/>
            <a:ext cx="7758653" cy="346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7DA03C"/>
                </a:solidFill>
                <a:latin typeface="Tenor Sans"/>
              </a:rPr>
              <a:t>Задачи проекта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nor Sans"/>
              </a:rPr>
              <a:t>Сбор источников содержащих потенциально полезную информацию и наборов данных;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nor Sans"/>
              </a:rPr>
              <a:t>Сбор данных о загрязнении воздуха;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nor Sans"/>
              </a:rPr>
              <a:t>Анализ данных, составление статистики;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nor Sans"/>
              </a:rPr>
              <a:t>Поиск корреляций, оформление статистики;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nor Sans"/>
              </a:rPr>
              <a:t>Визуализация результатов анализа и создание отчетов;</a:t>
            </a:r>
          </a:p>
        </p:txBody>
      </p:sp>
      <p:sp>
        <p:nvSpPr>
          <p:cNvPr id="5" name="Freeform 5"/>
          <p:cNvSpPr/>
          <p:nvPr/>
        </p:nvSpPr>
        <p:spPr>
          <a:xfrm>
            <a:off x="3623408" y="7667088"/>
            <a:ext cx="2448427" cy="2619912"/>
          </a:xfrm>
          <a:custGeom>
            <a:avLst/>
            <a:gdLst/>
            <a:ahLst/>
            <a:cxnLst/>
            <a:rect l="l" t="t" r="r" b="b"/>
            <a:pathLst>
              <a:path w="2448427" h="2619912">
                <a:moveTo>
                  <a:pt x="0" y="0"/>
                </a:moveTo>
                <a:lnTo>
                  <a:pt x="2448427" y="0"/>
                </a:lnTo>
                <a:lnTo>
                  <a:pt x="2448427" y="2619912"/>
                </a:lnTo>
                <a:lnTo>
                  <a:pt x="0" y="26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028700" y="6934664"/>
            <a:ext cx="2627013" cy="3352336"/>
          </a:xfrm>
          <a:custGeom>
            <a:avLst/>
            <a:gdLst/>
            <a:ahLst/>
            <a:cxnLst/>
            <a:rect l="l" t="t" r="r" b="b"/>
            <a:pathLst>
              <a:path w="2627013" h="3352336">
                <a:moveTo>
                  <a:pt x="0" y="0"/>
                </a:moveTo>
                <a:lnTo>
                  <a:pt x="2627013" y="0"/>
                </a:lnTo>
                <a:lnTo>
                  <a:pt x="2627013" y="3352336"/>
                </a:lnTo>
                <a:lnTo>
                  <a:pt x="0" y="335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2578070" y="2350305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2558745" y="0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8420801" y="0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6230661" y="6599144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10492705" y="0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9" y="0"/>
                </a:lnTo>
                <a:lnTo>
                  <a:pt x="2007059" y="3846280"/>
                </a:lnTo>
                <a:lnTo>
                  <a:pt x="0" y="3846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4497146" y="6584189"/>
            <a:ext cx="700950" cy="1401901"/>
          </a:xfrm>
          <a:custGeom>
            <a:avLst/>
            <a:gdLst/>
            <a:ahLst/>
            <a:cxnLst/>
            <a:rect l="l" t="t" r="r" b="b"/>
            <a:pathLst>
              <a:path w="700950" h="1401901">
                <a:moveTo>
                  <a:pt x="0" y="0"/>
                </a:moveTo>
                <a:lnTo>
                  <a:pt x="700950" y="0"/>
                </a:lnTo>
                <a:lnTo>
                  <a:pt x="700950" y="1401900"/>
                </a:lnTo>
                <a:lnTo>
                  <a:pt x="0" y="1401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7818" y="481452"/>
            <a:ext cx="4681482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04 Целевая аудитория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55921" y="2635363"/>
            <a:ext cx="4851469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nor Sans"/>
              </a:rPr>
              <a:t>Государственные органы и учреждения - целевая аудитория проекта для разработки программ по снижению загрязнения воздуха, включая ограничение выбросов и поддержку экологически чистого транспорта.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650803" y="1569255"/>
            <a:ext cx="4856587" cy="1113733"/>
            <a:chOff x="0" y="0"/>
            <a:chExt cx="1279101" cy="293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9101" cy="293329"/>
            </a:xfrm>
            <a:custGeom>
              <a:avLst/>
              <a:gdLst/>
              <a:ahLst/>
              <a:cxnLst/>
              <a:rect l="l" t="t" r="r" b="b"/>
              <a:pathLst>
                <a:path w="1279101" h="293329">
                  <a:moveTo>
                    <a:pt x="0" y="0"/>
                  </a:moveTo>
                  <a:lnTo>
                    <a:pt x="1279101" y="0"/>
                  </a:lnTo>
                  <a:lnTo>
                    <a:pt x="1279101" y="293329"/>
                  </a:lnTo>
                  <a:lnTo>
                    <a:pt x="0" y="293329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279101" cy="283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09">
                  <a:solidFill>
                    <a:srgbClr val="FFFFFF"/>
                  </a:solidFill>
                  <a:latin typeface="Tenor Sans"/>
                </a:rPr>
                <a:t>Государственные органы и учреждения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738303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0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38100" y="2160272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2666309" y="21489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38100" y="3708173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2754881" y="4766633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199" y="0"/>
                </a:lnTo>
                <a:lnTo>
                  <a:pt x="2001199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5400000">
            <a:off x="3255180" y="5998280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600" y="0"/>
                </a:lnTo>
                <a:lnTo>
                  <a:pt x="1000600" y="2001200"/>
                </a:lnTo>
                <a:lnTo>
                  <a:pt x="0" y="20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 rot="5400000">
            <a:off x="3447699" y="7236551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4"/>
                </a:lnTo>
                <a:lnTo>
                  <a:pt x="0" y="1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TextBox 15"/>
          <p:cNvSpPr txBox="1"/>
          <p:nvPr/>
        </p:nvSpPr>
        <p:spPr>
          <a:xfrm>
            <a:off x="11693422" y="2635363"/>
            <a:ext cx="5565878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nor Sans"/>
              </a:rPr>
              <a:t>Научные исследователи важны для анализа данных о загрязнении воздуха, выявлении тенденций и понимании воздействия загрязнений на окружающую среду и здоровье людей.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695777" y="1569255"/>
            <a:ext cx="5563523" cy="1113733"/>
            <a:chOff x="0" y="0"/>
            <a:chExt cx="1465290" cy="2933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5290" cy="293329"/>
            </a:xfrm>
            <a:custGeom>
              <a:avLst/>
              <a:gdLst/>
              <a:ahLst/>
              <a:cxnLst/>
              <a:rect l="l" t="t" r="r" b="b"/>
              <a:pathLst>
                <a:path w="1465290" h="293329">
                  <a:moveTo>
                    <a:pt x="0" y="0"/>
                  </a:moveTo>
                  <a:lnTo>
                    <a:pt x="1465290" y="0"/>
                  </a:lnTo>
                  <a:lnTo>
                    <a:pt x="1465290" y="293329"/>
                  </a:lnTo>
                  <a:lnTo>
                    <a:pt x="0" y="293329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465290" cy="283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09">
                  <a:solidFill>
                    <a:srgbClr val="FFFFFF"/>
                  </a:solidFill>
                  <a:latin typeface="Tenor Sans"/>
                </a:rPr>
                <a:t>Научные и исследовательские институты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98889" y="6618209"/>
            <a:ext cx="5560411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nor Sans"/>
              </a:rPr>
              <a:t>Информирование общественности о состоянии воздуха может помочь снизить риски заболеваний, таких как астма, аллергии и сердечно-сосудистые заболевания.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693422" y="5552101"/>
            <a:ext cx="5565878" cy="1113733"/>
            <a:chOff x="0" y="0"/>
            <a:chExt cx="1465910" cy="2933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65910" cy="293329"/>
            </a:xfrm>
            <a:custGeom>
              <a:avLst/>
              <a:gdLst/>
              <a:ahLst/>
              <a:cxnLst/>
              <a:rect l="l" t="t" r="r" b="b"/>
              <a:pathLst>
                <a:path w="1465910" h="293329">
                  <a:moveTo>
                    <a:pt x="0" y="0"/>
                  </a:moveTo>
                  <a:lnTo>
                    <a:pt x="1465910" y="0"/>
                  </a:lnTo>
                  <a:lnTo>
                    <a:pt x="1465910" y="293329"/>
                  </a:lnTo>
                  <a:lnTo>
                    <a:pt x="0" y="293329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1465910" cy="283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09">
                  <a:solidFill>
                    <a:srgbClr val="FFFFFF"/>
                  </a:solidFill>
                  <a:latin typeface="Tenor Sans"/>
                </a:rPr>
                <a:t>Широкая общественность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55921" y="6698715"/>
            <a:ext cx="4851469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nor Sans"/>
              </a:rPr>
              <a:t>НПО и общественные организации занимаются защитой окружающей среды и здоровья населения. Они могут использовать данные о качестве воздуха для лоббирования изменений в политике, нормативных актах и законах.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650803" y="5632606"/>
            <a:ext cx="4856587" cy="1113733"/>
            <a:chOff x="0" y="0"/>
            <a:chExt cx="1279101" cy="2933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79101" cy="293329"/>
            </a:xfrm>
            <a:custGeom>
              <a:avLst/>
              <a:gdLst/>
              <a:ahLst/>
              <a:cxnLst/>
              <a:rect l="l" t="t" r="r" b="b"/>
              <a:pathLst>
                <a:path w="1279101" h="293329">
                  <a:moveTo>
                    <a:pt x="0" y="0"/>
                  </a:moveTo>
                  <a:lnTo>
                    <a:pt x="1279101" y="0"/>
                  </a:lnTo>
                  <a:lnTo>
                    <a:pt x="1279101" y="293329"/>
                  </a:lnTo>
                  <a:lnTo>
                    <a:pt x="0" y="293329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525"/>
              <a:ext cx="1279101" cy="283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09">
                  <a:solidFill>
                    <a:srgbClr val="FFFFFF"/>
                  </a:solidFill>
                  <a:latin typeface="Tenor Sans"/>
                </a:rPr>
                <a:t>Общественные организации и НПО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0873" y="5040551"/>
            <a:ext cx="10213315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nor Sans"/>
              </a:rPr>
              <a:t>Для данного проекта использовались данные из архива недавних исследований качества воздуха в Курской области. Эти данные были проанализированы на официальном сайте Министерства природных ресурсов Курской области, а также с использованием онлайн-сервисов оценки качества воздуха.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enor Sans"/>
              </a:rPr>
              <a:t>Кроме того, в ходе сотрудничества с Курским Гидрометцентром были получены сведения о загрязнении воздуха за период с 2002 по 2024 год.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76148" y="962025"/>
            <a:ext cx="8983152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6"/>
              </a:lnSpc>
            </a:pPr>
            <a:r>
              <a:rPr lang="en-US" sz="3204">
                <a:solidFill>
                  <a:srgbClr val="FFFFFF"/>
                </a:solidFill>
                <a:latin typeface="Tenor Sans"/>
              </a:rPr>
              <a:t>05 Набор данных</a:t>
            </a:r>
          </a:p>
        </p:txBody>
      </p:sp>
      <p:sp>
        <p:nvSpPr>
          <p:cNvPr id="4" name="Freeform 4"/>
          <p:cNvSpPr/>
          <p:nvPr/>
        </p:nvSpPr>
        <p:spPr>
          <a:xfrm>
            <a:off x="71170" y="7971592"/>
            <a:ext cx="2257962" cy="2416107"/>
          </a:xfrm>
          <a:custGeom>
            <a:avLst/>
            <a:gdLst/>
            <a:ahLst/>
            <a:cxnLst/>
            <a:rect l="l" t="t" r="r" b="b"/>
            <a:pathLst>
              <a:path w="2257962" h="2416107">
                <a:moveTo>
                  <a:pt x="0" y="0"/>
                </a:moveTo>
                <a:lnTo>
                  <a:pt x="2257962" y="0"/>
                </a:lnTo>
                <a:lnTo>
                  <a:pt x="2257962" y="2416107"/>
                </a:lnTo>
                <a:lnTo>
                  <a:pt x="0" y="2416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2401364" y="7296145"/>
            <a:ext cx="2422655" cy="3091555"/>
          </a:xfrm>
          <a:custGeom>
            <a:avLst/>
            <a:gdLst/>
            <a:ahLst/>
            <a:cxnLst/>
            <a:rect l="l" t="t" r="r" b="b"/>
            <a:pathLst>
              <a:path w="2422655" h="3091555">
                <a:moveTo>
                  <a:pt x="0" y="0"/>
                </a:moveTo>
                <a:lnTo>
                  <a:pt x="2422655" y="0"/>
                </a:lnTo>
                <a:lnTo>
                  <a:pt x="2422655" y="3091554"/>
                </a:lnTo>
                <a:lnTo>
                  <a:pt x="0" y="309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9662" y="5662681"/>
            <a:ext cx="2380977" cy="1601748"/>
          </a:xfrm>
          <a:custGeom>
            <a:avLst/>
            <a:gdLst/>
            <a:ahLst/>
            <a:cxnLst/>
            <a:rect l="l" t="t" r="r" b="b"/>
            <a:pathLst>
              <a:path w="2380977" h="1601748">
                <a:moveTo>
                  <a:pt x="0" y="0"/>
                </a:moveTo>
                <a:lnTo>
                  <a:pt x="2380978" y="0"/>
                </a:lnTo>
                <a:lnTo>
                  <a:pt x="2380978" y="1601748"/>
                </a:lnTo>
                <a:lnTo>
                  <a:pt x="0" y="160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4695606" y="6118653"/>
            <a:ext cx="2380977" cy="1601748"/>
          </a:xfrm>
          <a:custGeom>
            <a:avLst/>
            <a:gdLst/>
            <a:ahLst/>
            <a:cxnLst/>
            <a:rect l="l" t="t" r="r" b="b"/>
            <a:pathLst>
              <a:path w="2380977" h="1601748">
                <a:moveTo>
                  <a:pt x="0" y="0"/>
                </a:moveTo>
                <a:lnTo>
                  <a:pt x="2380977" y="0"/>
                </a:lnTo>
                <a:lnTo>
                  <a:pt x="2380977" y="1601748"/>
                </a:lnTo>
                <a:lnTo>
                  <a:pt x="0" y="160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9662" y="3054040"/>
            <a:ext cx="2380977" cy="2608640"/>
          </a:xfrm>
          <a:custGeom>
            <a:avLst/>
            <a:gdLst/>
            <a:ahLst/>
            <a:cxnLst/>
            <a:rect l="l" t="t" r="r" b="b"/>
            <a:pathLst>
              <a:path w="2380977" h="2608640">
                <a:moveTo>
                  <a:pt x="0" y="0"/>
                </a:moveTo>
                <a:lnTo>
                  <a:pt x="2380978" y="0"/>
                </a:lnTo>
                <a:lnTo>
                  <a:pt x="2380978" y="2608641"/>
                </a:lnTo>
                <a:lnTo>
                  <a:pt x="0" y="2608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4695606" y="7720401"/>
            <a:ext cx="2380977" cy="2608640"/>
          </a:xfrm>
          <a:custGeom>
            <a:avLst/>
            <a:gdLst/>
            <a:ahLst/>
            <a:cxnLst/>
            <a:rect l="l" t="t" r="r" b="b"/>
            <a:pathLst>
              <a:path w="2380977" h="2608640">
                <a:moveTo>
                  <a:pt x="0" y="0"/>
                </a:moveTo>
                <a:lnTo>
                  <a:pt x="2380977" y="0"/>
                </a:lnTo>
                <a:lnTo>
                  <a:pt x="2380977" y="2608640"/>
                </a:lnTo>
                <a:lnTo>
                  <a:pt x="0" y="2608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10800000">
            <a:off x="2474443" y="0"/>
            <a:ext cx="2299639" cy="4093209"/>
          </a:xfrm>
          <a:custGeom>
            <a:avLst/>
            <a:gdLst/>
            <a:ahLst/>
            <a:cxnLst/>
            <a:rect l="l" t="t" r="r" b="b"/>
            <a:pathLst>
              <a:path w="2299639" h="4093209">
                <a:moveTo>
                  <a:pt x="0" y="0"/>
                </a:moveTo>
                <a:lnTo>
                  <a:pt x="2299639" y="0"/>
                </a:lnTo>
                <a:lnTo>
                  <a:pt x="2299639" y="4093209"/>
                </a:lnTo>
                <a:lnTo>
                  <a:pt x="0" y="4093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4774082" y="1905045"/>
            <a:ext cx="2227666" cy="4269046"/>
          </a:xfrm>
          <a:custGeom>
            <a:avLst/>
            <a:gdLst/>
            <a:ahLst/>
            <a:cxnLst/>
            <a:rect l="l" t="t" r="r" b="b"/>
            <a:pathLst>
              <a:path w="2227666" h="4269046">
                <a:moveTo>
                  <a:pt x="0" y="0"/>
                </a:moveTo>
                <a:lnTo>
                  <a:pt x="2227666" y="0"/>
                </a:lnTo>
                <a:lnTo>
                  <a:pt x="2227666" y="4269046"/>
                </a:lnTo>
                <a:lnTo>
                  <a:pt x="0" y="42690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-10800000">
            <a:off x="2474443" y="4146068"/>
            <a:ext cx="2221163" cy="1922315"/>
          </a:xfrm>
          <a:custGeom>
            <a:avLst/>
            <a:gdLst/>
            <a:ahLst/>
            <a:cxnLst/>
            <a:rect l="l" t="t" r="r" b="b"/>
            <a:pathLst>
              <a:path w="2221163" h="1922315">
                <a:moveTo>
                  <a:pt x="0" y="0"/>
                </a:moveTo>
                <a:lnTo>
                  <a:pt x="2221163" y="0"/>
                </a:lnTo>
                <a:lnTo>
                  <a:pt x="2221163" y="1922316"/>
                </a:lnTo>
                <a:lnTo>
                  <a:pt x="0" y="19223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5400000">
            <a:off x="3029734" y="5513093"/>
            <a:ext cx="1110581" cy="2221163"/>
          </a:xfrm>
          <a:custGeom>
            <a:avLst/>
            <a:gdLst/>
            <a:ahLst/>
            <a:cxnLst/>
            <a:rect l="l" t="t" r="r" b="b"/>
            <a:pathLst>
              <a:path w="1110581" h="2221163">
                <a:moveTo>
                  <a:pt x="0" y="0"/>
                </a:moveTo>
                <a:lnTo>
                  <a:pt x="1110581" y="0"/>
                </a:lnTo>
                <a:lnTo>
                  <a:pt x="1110581" y="2221163"/>
                </a:lnTo>
                <a:lnTo>
                  <a:pt x="0" y="22211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 rot="5400000">
            <a:off x="876940" y="6972933"/>
            <a:ext cx="646423" cy="1292845"/>
          </a:xfrm>
          <a:custGeom>
            <a:avLst/>
            <a:gdLst/>
            <a:ahLst/>
            <a:cxnLst/>
            <a:rect l="l" t="t" r="r" b="b"/>
            <a:pathLst>
              <a:path w="646423" h="1292845">
                <a:moveTo>
                  <a:pt x="0" y="0"/>
                </a:moveTo>
                <a:lnTo>
                  <a:pt x="646422" y="0"/>
                </a:lnTo>
                <a:lnTo>
                  <a:pt x="646422" y="1292846"/>
                </a:lnTo>
                <a:lnTo>
                  <a:pt x="0" y="12928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5" name="Group 15"/>
          <p:cNvGrpSpPr/>
          <p:nvPr/>
        </p:nvGrpSpPr>
        <p:grpSpPr>
          <a:xfrm>
            <a:off x="9309634" y="2185281"/>
            <a:ext cx="6808150" cy="2173080"/>
            <a:chOff x="0" y="0"/>
            <a:chExt cx="1793093" cy="5723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3093" cy="572334"/>
            </a:xfrm>
            <a:custGeom>
              <a:avLst/>
              <a:gdLst/>
              <a:ahLst/>
              <a:cxnLst/>
              <a:rect l="l" t="t" r="r" b="b"/>
              <a:pathLst>
                <a:path w="1793093" h="572334">
                  <a:moveTo>
                    <a:pt x="0" y="0"/>
                  </a:moveTo>
                  <a:lnTo>
                    <a:pt x="1793093" y="0"/>
                  </a:lnTo>
                  <a:lnTo>
                    <a:pt x="1793093" y="572334"/>
                  </a:lnTo>
                  <a:lnTo>
                    <a:pt x="0" y="572334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793093" cy="572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12415" y="2609934"/>
            <a:ext cx="5802589" cy="13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Tenor Sans"/>
              </a:rPr>
              <a:t>Набор данных для реализации проекта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136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304069" y="3215932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324303" y="6029903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10800000">
            <a:off x="2469490" y="7629155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8" y="0"/>
                </a:lnTo>
                <a:lnTo>
                  <a:pt x="2145188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 rot="-10800000">
            <a:off x="14141613" y="928001"/>
            <a:ext cx="2071904" cy="3687856"/>
          </a:xfrm>
          <a:custGeom>
            <a:avLst/>
            <a:gdLst/>
            <a:ahLst/>
            <a:cxnLst/>
            <a:rect l="l" t="t" r="r" b="b"/>
            <a:pathLst>
              <a:path w="2071904" h="3687856">
                <a:moveTo>
                  <a:pt x="0" y="0"/>
                </a:moveTo>
                <a:lnTo>
                  <a:pt x="2071904" y="0"/>
                </a:lnTo>
                <a:lnTo>
                  <a:pt x="2071904" y="3687856"/>
                </a:lnTo>
                <a:lnTo>
                  <a:pt x="0" y="3687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6255771" y="2594439"/>
            <a:ext cx="2007059" cy="3846280"/>
          </a:xfrm>
          <a:custGeom>
            <a:avLst/>
            <a:gdLst/>
            <a:ahLst/>
            <a:cxnLst/>
            <a:rect l="l" t="t" r="r" b="b"/>
            <a:pathLst>
              <a:path w="2007059" h="3846280">
                <a:moveTo>
                  <a:pt x="0" y="0"/>
                </a:moveTo>
                <a:lnTo>
                  <a:pt x="2007058" y="0"/>
                </a:lnTo>
                <a:lnTo>
                  <a:pt x="2007058" y="3846281"/>
                </a:lnTo>
                <a:lnTo>
                  <a:pt x="0" y="3846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 rot="-10800000">
            <a:off x="14141613" y="4663482"/>
            <a:ext cx="2001200" cy="1731947"/>
          </a:xfrm>
          <a:custGeom>
            <a:avLst/>
            <a:gdLst/>
            <a:ahLst/>
            <a:cxnLst/>
            <a:rect l="l" t="t" r="r" b="b"/>
            <a:pathLst>
              <a:path w="2001200" h="1731947">
                <a:moveTo>
                  <a:pt x="0" y="0"/>
                </a:moveTo>
                <a:lnTo>
                  <a:pt x="2001200" y="0"/>
                </a:lnTo>
                <a:lnTo>
                  <a:pt x="2001200" y="1731947"/>
                </a:lnTo>
                <a:lnTo>
                  <a:pt x="0" y="1731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 rot="5400000">
            <a:off x="14641913" y="5895129"/>
            <a:ext cx="1000600" cy="2001200"/>
          </a:xfrm>
          <a:custGeom>
            <a:avLst/>
            <a:gdLst/>
            <a:ahLst/>
            <a:cxnLst/>
            <a:rect l="l" t="t" r="r" b="b"/>
            <a:pathLst>
              <a:path w="1000600" h="2001200">
                <a:moveTo>
                  <a:pt x="0" y="0"/>
                </a:moveTo>
                <a:lnTo>
                  <a:pt x="1000600" y="0"/>
                </a:lnTo>
                <a:lnTo>
                  <a:pt x="1000600" y="2001199"/>
                </a:lnTo>
                <a:lnTo>
                  <a:pt x="0" y="2001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5400000">
            <a:off x="1161109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>
            <a:off x="10654261" y="4193388"/>
            <a:ext cx="3275969" cy="2947056"/>
          </a:xfrm>
          <a:custGeom>
            <a:avLst/>
            <a:gdLst/>
            <a:ahLst/>
            <a:cxnLst/>
            <a:rect l="l" t="t" r="r" b="b"/>
            <a:pathLst>
              <a:path w="3275969" h="2947056">
                <a:moveTo>
                  <a:pt x="0" y="0"/>
                </a:moveTo>
                <a:lnTo>
                  <a:pt x="3275969" y="0"/>
                </a:lnTo>
                <a:lnTo>
                  <a:pt x="3275969" y="2947056"/>
                </a:lnTo>
                <a:lnTo>
                  <a:pt x="0" y="29470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>
            <a:off x="4067994" y="4974497"/>
            <a:ext cx="5997722" cy="1552710"/>
          </a:xfrm>
          <a:custGeom>
            <a:avLst/>
            <a:gdLst/>
            <a:ahLst/>
            <a:cxnLst/>
            <a:rect l="l" t="t" r="r" b="b"/>
            <a:pathLst>
              <a:path w="5997722" h="1552710">
                <a:moveTo>
                  <a:pt x="0" y="0"/>
                </a:moveTo>
                <a:lnTo>
                  <a:pt x="5997722" y="0"/>
                </a:lnTo>
                <a:lnTo>
                  <a:pt x="5997722" y="1552710"/>
                </a:lnTo>
                <a:lnTo>
                  <a:pt x="0" y="1552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>
            <a:off x="5800662" y="6527207"/>
            <a:ext cx="4301871" cy="2604902"/>
          </a:xfrm>
          <a:custGeom>
            <a:avLst/>
            <a:gdLst/>
            <a:ahLst/>
            <a:cxnLst/>
            <a:rect l="l" t="t" r="r" b="b"/>
            <a:pathLst>
              <a:path w="4301871" h="2604902">
                <a:moveTo>
                  <a:pt x="0" y="0"/>
                </a:moveTo>
                <a:lnTo>
                  <a:pt x="4301871" y="0"/>
                </a:lnTo>
                <a:lnTo>
                  <a:pt x="4301871" y="2604901"/>
                </a:lnTo>
                <a:lnTo>
                  <a:pt x="0" y="260490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>
            <a:off x="10442878" y="7714843"/>
            <a:ext cx="3698735" cy="1543457"/>
          </a:xfrm>
          <a:custGeom>
            <a:avLst/>
            <a:gdLst/>
            <a:ahLst/>
            <a:cxnLst/>
            <a:rect l="l" t="t" r="r" b="b"/>
            <a:pathLst>
              <a:path w="3698735" h="1543457">
                <a:moveTo>
                  <a:pt x="0" y="0"/>
                </a:moveTo>
                <a:lnTo>
                  <a:pt x="3698735" y="0"/>
                </a:lnTo>
                <a:lnTo>
                  <a:pt x="3698735" y="1543457"/>
                </a:lnTo>
                <a:lnTo>
                  <a:pt x="0" y="15434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TextBox 18"/>
          <p:cNvSpPr txBox="1"/>
          <p:nvPr/>
        </p:nvSpPr>
        <p:spPr>
          <a:xfrm>
            <a:off x="786827" y="621039"/>
            <a:ext cx="6636611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06 Используемые инструменты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850051" y="1655593"/>
            <a:ext cx="9593200" cy="2232672"/>
            <a:chOff x="0" y="0"/>
            <a:chExt cx="2526604" cy="5880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26604" cy="588029"/>
            </a:xfrm>
            <a:custGeom>
              <a:avLst/>
              <a:gdLst/>
              <a:ahLst/>
              <a:cxnLst/>
              <a:rect l="l" t="t" r="r" b="b"/>
              <a:pathLst>
                <a:path w="2526604" h="588029">
                  <a:moveTo>
                    <a:pt x="0" y="0"/>
                  </a:moveTo>
                  <a:lnTo>
                    <a:pt x="2526604" y="0"/>
                  </a:lnTo>
                  <a:lnTo>
                    <a:pt x="2526604" y="588029"/>
                  </a:lnTo>
                  <a:lnTo>
                    <a:pt x="0" y="588029"/>
                  </a:lnTo>
                  <a:close/>
                </a:path>
              </a:pathLst>
            </a:custGeom>
            <a:solidFill>
              <a:srgbClr val="21502C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2526604" cy="559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2"/>
                </a:lnSpc>
              </a:pPr>
              <a:r>
                <a:rPr lang="en-US" sz="3709">
                  <a:solidFill>
                    <a:srgbClr val="FFFFFF"/>
                  </a:solidFill>
                  <a:latin typeface="Tenor Sans"/>
                </a:rPr>
                <a:t>Анализ и работа с данными была произведена с использованием следующих инструментов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37" y="8110162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4075771" y="7501604"/>
            <a:ext cx="2182738" cy="2785396"/>
          </a:xfrm>
          <a:custGeom>
            <a:avLst/>
            <a:gdLst/>
            <a:ahLst/>
            <a:cxnLst/>
            <a:rect l="l" t="t" r="r" b="b"/>
            <a:pathLst>
              <a:path w="2182738" h="2785396">
                <a:moveTo>
                  <a:pt x="0" y="0"/>
                </a:moveTo>
                <a:lnTo>
                  <a:pt x="2182738" y="0"/>
                </a:lnTo>
                <a:lnTo>
                  <a:pt x="2182738" y="2785396"/>
                </a:lnTo>
                <a:lnTo>
                  <a:pt x="0" y="2785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2060891" y="8843874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8" y="0"/>
                </a:lnTo>
                <a:lnTo>
                  <a:pt x="2145188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16142813" y="6440720"/>
            <a:ext cx="2145187" cy="1443126"/>
          </a:xfrm>
          <a:custGeom>
            <a:avLst/>
            <a:gdLst/>
            <a:ahLst/>
            <a:cxnLst/>
            <a:rect l="l" t="t" r="r" b="b"/>
            <a:pathLst>
              <a:path w="2145187" h="1443126">
                <a:moveTo>
                  <a:pt x="0" y="0"/>
                </a:moveTo>
                <a:lnTo>
                  <a:pt x="2145187" y="0"/>
                </a:lnTo>
                <a:lnTo>
                  <a:pt x="2145187" y="1443126"/>
                </a:lnTo>
                <a:lnTo>
                  <a:pt x="0" y="1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-10800000">
            <a:off x="16142813" y="7883846"/>
            <a:ext cx="2145187" cy="2350305"/>
          </a:xfrm>
          <a:custGeom>
            <a:avLst/>
            <a:gdLst/>
            <a:ahLst/>
            <a:cxnLst/>
            <a:rect l="l" t="t" r="r" b="b"/>
            <a:pathLst>
              <a:path w="2145187" h="2350305">
                <a:moveTo>
                  <a:pt x="0" y="0"/>
                </a:moveTo>
                <a:lnTo>
                  <a:pt x="2145187" y="0"/>
                </a:lnTo>
                <a:lnTo>
                  <a:pt x="2145187" y="2350305"/>
                </a:lnTo>
                <a:lnTo>
                  <a:pt x="0" y="2350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5400000">
            <a:off x="752511" y="7210400"/>
            <a:ext cx="582407" cy="1164814"/>
          </a:xfrm>
          <a:custGeom>
            <a:avLst/>
            <a:gdLst/>
            <a:ahLst/>
            <a:cxnLst/>
            <a:rect l="l" t="t" r="r" b="b"/>
            <a:pathLst>
              <a:path w="582407" h="1164814">
                <a:moveTo>
                  <a:pt x="0" y="0"/>
                </a:moveTo>
                <a:lnTo>
                  <a:pt x="582407" y="0"/>
                </a:lnTo>
                <a:lnTo>
                  <a:pt x="582407" y="1164815"/>
                </a:lnTo>
                <a:lnTo>
                  <a:pt x="0" y="1164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TextBox 8"/>
          <p:cNvSpPr txBox="1"/>
          <p:nvPr/>
        </p:nvSpPr>
        <p:spPr>
          <a:xfrm>
            <a:off x="2445915" y="2346787"/>
            <a:ext cx="13396170" cy="499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Tenor Sans"/>
              </a:rPr>
              <a:t>  Прогнозирование было выполнено с помощью PySpark, библиотек PySpark.ML. Была применена модель линейной регрессии. Оценка точности моделей по критерию AUC-ROC, равна 0.72</a:t>
            </a:r>
          </a:p>
          <a:p>
            <a:pPr algn="just">
              <a:lnSpc>
                <a:spcPts val="4408"/>
              </a:lnSpc>
            </a:pPr>
            <a:endParaRPr lang="en-US" sz="3148">
              <a:solidFill>
                <a:srgbClr val="FFFFFF"/>
              </a:solidFill>
              <a:latin typeface="Tenor Sans"/>
            </a:endParaRPr>
          </a:p>
          <a:p>
            <a:pPr algn="just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Tenor Sans"/>
              </a:rPr>
              <a:t>  Кроме того, было рассмотрено использование других алгоритмов машинного обучения, таких как деревья решений или градиентный бустинг, но их использование приводило к ухудшению алгоритма прогнозирования.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62025"/>
            <a:ext cx="8418140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07 Инструменты для прогнозирования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535" y="-112334"/>
            <a:ext cx="19459279" cy="1084542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405746">
            <a:off x="16523319" y="-286308"/>
            <a:ext cx="2034354" cy="2176838"/>
          </a:xfrm>
          <a:custGeom>
            <a:avLst/>
            <a:gdLst/>
            <a:ahLst/>
            <a:cxnLst/>
            <a:rect l="l" t="t" r="r" b="b"/>
            <a:pathLst>
              <a:path w="2034354" h="2176838">
                <a:moveTo>
                  <a:pt x="0" y="0"/>
                </a:moveTo>
                <a:lnTo>
                  <a:pt x="2034354" y="0"/>
                </a:lnTo>
                <a:lnTo>
                  <a:pt x="2034354" y="2176838"/>
                </a:lnTo>
                <a:lnTo>
                  <a:pt x="0" y="2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 rot="1863488">
            <a:off x="-463413" y="9314904"/>
            <a:ext cx="1706896" cy="1148276"/>
          </a:xfrm>
          <a:custGeom>
            <a:avLst/>
            <a:gdLst/>
            <a:ahLst/>
            <a:cxnLst/>
            <a:rect l="l" t="t" r="r" b="b"/>
            <a:pathLst>
              <a:path w="1706896" h="1148276">
                <a:moveTo>
                  <a:pt x="0" y="0"/>
                </a:moveTo>
                <a:lnTo>
                  <a:pt x="1706896" y="0"/>
                </a:lnTo>
                <a:lnTo>
                  <a:pt x="1706896" y="1148275"/>
                </a:lnTo>
                <a:lnTo>
                  <a:pt x="0" y="1148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 rot="8435116">
            <a:off x="17463405" y="8768548"/>
            <a:ext cx="1981262" cy="3526519"/>
          </a:xfrm>
          <a:custGeom>
            <a:avLst/>
            <a:gdLst/>
            <a:ahLst/>
            <a:cxnLst/>
            <a:rect l="l" t="t" r="r" b="b"/>
            <a:pathLst>
              <a:path w="1981262" h="3526519">
                <a:moveTo>
                  <a:pt x="0" y="0"/>
                </a:moveTo>
                <a:lnTo>
                  <a:pt x="1981263" y="0"/>
                </a:lnTo>
                <a:lnTo>
                  <a:pt x="1981263" y="3526519"/>
                </a:lnTo>
                <a:lnTo>
                  <a:pt x="0" y="3526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 rot="-3629393">
            <a:off x="524843" y="8851633"/>
            <a:ext cx="463413" cy="926827"/>
          </a:xfrm>
          <a:custGeom>
            <a:avLst/>
            <a:gdLst/>
            <a:ahLst/>
            <a:cxnLst/>
            <a:rect l="l" t="t" r="r" b="b"/>
            <a:pathLst>
              <a:path w="463413" h="926827">
                <a:moveTo>
                  <a:pt x="0" y="0"/>
                </a:moveTo>
                <a:lnTo>
                  <a:pt x="463413" y="0"/>
                </a:lnTo>
                <a:lnTo>
                  <a:pt x="463413" y="926826"/>
                </a:lnTo>
                <a:lnTo>
                  <a:pt x="0" y="926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TextBox 7"/>
          <p:cNvSpPr txBox="1"/>
          <p:nvPr/>
        </p:nvSpPr>
        <p:spPr>
          <a:xfrm>
            <a:off x="1028700" y="962025"/>
            <a:ext cx="3410118" cy="54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7DA03C"/>
                </a:solidFill>
                <a:latin typeface="Tenor Sans"/>
              </a:rPr>
              <a:t>08 Аммиак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1210</Words>
  <Application>Microsoft Office PowerPoint</Application>
  <PresentationFormat>Произвольный</PresentationFormat>
  <Paragraphs>95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 and environment</dc:title>
  <dc:creator>Владислав Федоров</dc:creator>
  <cp:lastModifiedBy>Владислав Федоров</cp:lastModifiedBy>
  <cp:revision>1</cp:revision>
  <dcterms:created xsi:type="dcterms:W3CDTF">2006-08-16T00:00:00Z</dcterms:created>
  <dcterms:modified xsi:type="dcterms:W3CDTF">2024-06-25T20:28:02Z</dcterms:modified>
  <dc:identifier>DAGJJAkgA3g</dc:identifier>
</cp:coreProperties>
</file>